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5"/>
  </p:notesMasterIdLst>
  <p:sldIdLst>
    <p:sldId id="256" r:id="rId5"/>
    <p:sldId id="260" r:id="rId6"/>
    <p:sldId id="258" r:id="rId7"/>
    <p:sldId id="259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46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83888" autoAdjust="0"/>
  </p:normalViewPr>
  <p:slideViewPr>
    <p:cSldViewPr snapToGrid="0" snapToObjects="1" showGuides="1">
      <p:cViewPr varScale="1">
        <p:scale>
          <a:sx n="67" d="100"/>
          <a:sy n="67" d="100"/>
        </p:scale>
        <p:origin x="528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54" d="100"/>
          <a:sy n="54" d="100"/>
        </p:scale>
        <p:origin x="188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Derailed" panose="020B0503030101060003" pitchFamily="34" charset="77"/>
              </a:defRPr>
            </a:lvl1pPr>
          </a:lstStyle>
          <a:p>
            <a:fld id="{C2FED9F3-DFCC-3541-89F3-45FB564C9582}" type="datetimeFigureOut">
              <a:rPr lang="en-GB" smtClean="0"/>
              <a:pPr/>
              <a:t>17/09/2024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Derailed" panose="020B0503030101060003" pitchFamily="34" charset="77"/>
              </a:defRPr>
            </a:lvl1pPr>
          </a:lstStyle>
          <a:p>
            <a:fld id="{A053DDE6-AA85-CC4B-A952-8191F9DE90F6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616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Derailed" panose="020B0503030101060003" pitchFamily="34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mage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kwest1-mediap.svc.ms/transform/thumbnail?provider=spo&amp;inputFormat=jpg&amp;cs=MWZlYzhlNzgtYmNlNC00YWFmLWFiMWItNTQ1MWNjMzg3MjY0fFNQTw&amp;docid=https%3A%2F%2Fnewcastle.sharepoint.com%3A443%2Fsites%2FBDEMarketing%2F_api%2Fv2.0%2Fdrives%2Fb!2I4Yr9b3pEWs2BjQM0TdiN2a1sXdjlxNleJonvH_FwWXcE2CNnIdTrcLvpC9DAvr%2Fitems%2F01AUJJ2VCWZEZQLRIYHRD3NU3JEBZDMSBI%3Fversion%3DPublished&amp;access_token=eyJ0eXAiOiJKV1QiLCJhbGciOiJub25lIn0.eyJhdWQiOiIwMDAwMDAwMy0wMDAwLTBmZjEtY2UwMC0wMDAwMDAwMDAwMDAvbmV3Y2FzdGxlLnNoYXJlcG9pbnQuY29tQDljNTAxMmM5LWI2MTYtNDRjMi1hOTE3LTY2ODE0ZmJlM2U4NyIsImlzcyI6IjAwMDAwMDAzLTAwMDAtMGZmMS1jZTAwLTAwMDAwMDAwMDAwMCIsIm5iZiI6IjE1OTUzMzY1OTAiLCJleHAiOiIxNTk1MzU4MTkwIiwiZW5kcG9pbnR1cmwiOiJ0WVJLNWh4MjV6RzJaMFowUjRPV09YK2R0eGcyc1c0bFZGUTFJUjJ4SzZJPSIsImVuZHBvaW50dXJsTGVuZ3RoIjoiMTM1IiwiaXNsb29wYmFjayI6IlRydWUiLCJjaWQiOiJOVFV6WVRZNE9XWXRZVEE0WlMweU1EQXdMVFU1TkRJdFpHVXhZVGhoTlRWbU9ESTEiLCJ2ZXIiOiJoYXNoZWRwcm9vZnRva2VuIiwic2l0ZWlkIjoiWVdZeE9EaGxaRGd0Wmpka05pMDBOV0UwTFdGalpEZ3RNVGhrTURNek5EUmtaRGc0IiwiYXBwX2Rpc3BsYXluYW1lIjoiTWljcm9zb2Z0IFRlYW1zIiwiZ2l2ZW5fbmFtZSI6IlRvbSIsImZhbWlseV9uYW1lIjoiQnJhbWFsZCIsImFwcGlkIjoiMWZlYzhlNzgtYmNlNC00YWFmLWFiMWItNTQ1MWNjMzg3MjY0IiwidGlkIjoiOWM1MDEyYzktYjYxNi00NGMyLWE5MTctNjY4MTRmYmUzZTg3IiwidXBuIjoibnRtYjVAbmV3Y2FzdGxlLmFjLnVrIiwicHVpZCI6IjEwMDMzRkZGODFENkI0RjQiLCJjYWNoZWtleSI6IjBoLmZ8bWVtYmVyc2hpcHwxMDAzM2ZmZjgxZDZiNGY0QGxpdmUuY29tIiwic2NwIjoibXlmaWxlcy53cml0ZSBhbGxzaXRlcy5mdWxsY29udHJvbCBhbGxzaXRlcy5tYW5hZ2UgYWxscHJvZmlsZXMud3JpdGUiLCJ0dCI6IjIiLCJ1c2VQZXJzaXN0ZW50Q29va2llIjpudWxsfQ.ZUkzYlMzSTBQcXBQeUZjTkFPM1plT2pxLzdmQmowZUE3S1BhUGJ0V09tRT0&amp;encodeFailures=1&amp;width=1614&amp;height=631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7" t="-637" r="15273" b="-23"/>
          <a:stretch/>
        </p:blipFill>
        <p:spPr bwMode="auto">
          <a:xfrm>
            <a:off x="0" y="-21770"/>
            <a:ext cx="12235543" cy="687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730785" y="1722923"/>
            <a:ext cx="8325080" cy="3394384"/>
          </a:xfrm>
          <a:solidFill>
            <a:srgbClr val="284661">
              <a:alpha val="90000"/>
            </a:srgbClr>
          </a:solidFill>
        </p:spPr>
        <p:txBody>
          <a:bodyPr/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 txBox="1">
            <a:spLocks/>
          </p:cNvSpPr>
          <p:nvPr userDrawn="1"/>
        </p:nvSpPr>
        <p:spPr>
          <a:xfrm>
            <a:off x="-1" y="6121400"/>
            <a:ext cx="12235543" cy="7366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180000" rtlCol="0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bg1"/>
                </a:solidFill>
                <a:latin typeface="Derailed" panose="020B0503030101060003" pitchFamily="34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20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tabLst/>
              <a:defRPr sz="18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Raleway" panose="020B0503030101060003" pitchFamily="34" charset="0"/>
              <a:buNone/>
              <a:tabLst/>
              <a:defRPr sz="16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Raleway" panose="020B0503030101060003" pitchFamily="34" charset="0"/>
              <a:buNone/>
              <a:tabLst/>
              <a:defRPr sz="1600" b="0" i="0" kern="1200">
                <a:solidFill>
                  <a:srgbClr val="284661"/>
                </a:solidFill>
                <a:latin typeface="Derailed" panose="020B0503030101060003" pitchFamily="34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196" y="6164942"/>
            <a:ext cx="1770204" cy="6553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B1E3994-DDB3-9B4C-ACCD-9CFB5A17B01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9" y="6275925"/>
            <a:ext cx="1713086" cy="485604"/>
          </a:xfrm>
          <a:prstGeom prst="rect">
            <a:avLst/>
          </a:prstGeom>
        </p:spPr>
      </p:pic>
      <p:pic>
        <p:nvPicPr>
          <p:cNvPr id="14" name="Picture 2" descr="Logo of the EPSRC, the Engineering and Physical Sciences Research Council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66" y="6215162"/>
            <a:ext cx="2075823" cy="51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00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Narro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1079432"/>
            <a:ext cx="3519236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82CCB69-211F-4783-9C3D-47A7EC531D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1001" y="2012400"/>
            <a:ext cx="3510000" cy="4189412"/>
          </a:xfrm>
        </p:spPr>
        <p:txBody>
          <a:bodyPr/>
          <a:lstStyle>
            <a:lvl1pPr algn="l">
              <a:defRPr>
                <a:solidFill>
                  <a:srgbClr val="284661"/>
                </a:solidFill>
              </a:defRPr>
            </a:lvl1pPr>
            <a:lvl2pPr algn="l">
              <a:defRPr>
                <a:solidFill>
                  <a:srgbClr val="284661"/>
                </a:solidFill>
              </a:defRPr>
            </a:lvl2pPr>
            <a:lvl3pPr algn="l">
              <a:defRPr>
                <a:solidFill>
                  <a:srgbClr val="284661"/>
                </a:solidFill>
              </a:defRPr>
            </a:lvl3pPr>
            <a:lvl4pPr algn="l">
              <a:defRPr>
                <a:solidFill>
                  <a:srgbClr val="284661"/>
                </a:solidFill>
              </a:defRPr>
            </a:lvl4pPr>
            <a:lvl5pPr algn="l"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F94AA126-57B5-428E-BFD4-C012534273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0225" y="1079380"/>
            <a:ext cx="3519488" cy="730370"/>
          </a:xfrm>
        </p:spPr>
        <p:txBody>
          <a:bodyPr bIns="0" anchor="b" anchorCtr="0"/>
          <a:lstStyle>
            <a:lvl1pPr>
              <a:defRPr lang="en-US" sz="1800" b="1" i="0" kern="1200" dirty="0" smtClean="0">
                <a:solidFill>
                  <a:srgbClr val="284661"/>
                </a:solidFill>
                <a:latin typeface="Derailed" panose="020B0503030101060003" pitchFamily="34" charset="77"/>
                <a:ea typeface="+mj-ea"/>
                <a:cs typeface="+mj-cs"/>
              </a:defRPr>
            </a:lvl1pPr>
            <a:lvl2pPr>
              <a:defRPr>
                <a:solidFill>
                  <a:srgbClr val="284661"/>
                </a:solidFill>
              </a:defRPr>
            </a:lvl2pPr>
          </a:lstStyle>
          <a:p>
            <a:pPr lvl="0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Click to edit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838083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Narro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1079432"/>
            <a:ext cx="3519236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58317-8A9D-3D4C-B6B9-3059AAA2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41001" y="2012400"/>
            <a:ext cx="3510000" cy="4189412"/>
          </a:xfrm>
        </p:spPr>
        <p:txBody>
          <a:bodyPr/>
          <a:lstStyle>
            <a:lvl1pPr algn="l">
              <a:defRPr>
                <a:solidFill>
                  <a:srgbClr val="284661"/>
                </a:solidFill>
              </a:defRPr>
            </a:lvl1pPr>
            <a:lvl2pPr algn="l">
              <a:defRPr>
                <a:solidFill>
                  <a:srgbClr val="284661"/>
                </a:solidFill>
              </a:defRPr>
            </a:lvl2pPr>
            <a:lvl3pPr algn="l">
              <a:defRPr>
                <a:solidFill>
                  <a:srgbClr val="284661"/>
                </a:solidFill>
              </a:defRPr>
            </a:lvl3pPr>
            <a:lvl4pPr algn="l">
              <a:defRPr>
                <a:solidFill>
                  <a:srgbClr val="284661"/>
                </a:solidFill>
              </a:defRPr>
            </a:lvl4pPr>
            <a:lvl5pPr algn="l"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67B34DB-089D-6043-A4E4-29235A2748C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239951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A52667A-CCA9-46DB-A4D4-05C94BDFE03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40225" y="1079380"/>
            <a:ext cx="3519488" cy="730370"/>
          </a:xfrm>
        </p:spPr>
        <p:txBody>
          <a:bodyPr bIns="0" anchor="b" anchorCtr="0"/>
          <a:lstStyle>
            <a:lvl1pPr>
              <a:defRPr lang="en-US" sz="1800" b="1" i="0" kern="1200" dirty="0" smtClean="0">
                <a:solidFill>
                  <a:srgbClr val="284661"/>
                </a:solidFill>
                <a:latin typeface="Derailed" panose="020B0503030101060003" pitchFamily="34" charset="77"/>
                <a:ea typeface="+mj-ea"/>
                <a:cs typeface="+mj-cs"/>
              </a:defRPr>
            </a:lvl1pPr>
          </a:lstStyle>
          <a:p>
            <a:pPr lvl="0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Click to edit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Master title style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41B8332-414A-4056-A9EE-6260B3FF30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28936" y="1079432"/>
            <a:ext cx="3519488" cy="730370"/>
          </a:xfrm>
        </p:spPr>
        <p:txBody>
          <a:bodyPr bIns="0" anchor="b" anchorCtr="0"/>
          <a:lstStyle>
            <a:lvl1pPr>
              <a:defRPr lang="en-US" sz="1800" b="1" i="0" kern="1200" dirty="0" smtClean="0">
                <a:solidFill>
                  <a:srgbClr val="284661"/>
                </a:solidFill>
                <a:latin typeface="Derailed" panose="020B0503030101060003" pitchFamily="34" charset="77"/>
                <a:ea typeface="+mj-ea"/>
                <a:cs typeface="+mj-cs"/>
              </a:defRPr>
            </a:lvl1pPr>
          </a:lstStyle>
          <a:p>
            <a:pPr lvl="0"/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Click to edit </a:t>
            </a:r>
            <a:b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</a:b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84661"/>
                </a:solidFill>
                <a:effectLst/>
                <a:uLnTx/>
                <a:uFillTx/>
                <a:latin typeface="Derailed" panose="020B0503030101060003" pitchFamily="34" charset="77"/>
                <a:ea typeface="+mj-ea"/>
                <a:cs typeface="+mj-cs"/>
              </a:rPr>
              <a:t>Master title style</a:t>
            </a: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457514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073" y="1089815"/>
            <a:ext cx="11020281" cy="730370"/>
          </a:xfrm>
        </p:spPr>
        <p:txBody>
          <a:bodyPr/>
          <a:lstStyle>
            <a:lvl1pPr>
              <a:defRPr sz="4000">
                <a:solidFill>
                  <a:srgbClr val="28466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251355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and 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73" y="1089815"/>
            <a:ext cx="7785307" cy="730370"/>
          </a:xfrm>
        </p:spPr>
        <p:txBody>
          <a:bodyPr/>
          <a:lstStyle>
            <a:lvl1pPr>
              <a:defRPr sz="4000"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Thanks and Acknowledgements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1E3994-DDB3-9B4C-ACCD-9CFB5A17B0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80" y="5219700"/>
            <a:ext cx="3105772" cy="880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380" y="3499718"/>
            <a:ext cx="3035358" cy="1123082"/>
          </a:xfrm>
          <a:prstGeom prst="rect">
            <a:avLst/>
          </a:prstGeom>
        </p:spPr>
      </p:pic>
      <p:pic>
        <p:nvPicPr>
          <p:cNvPr id="8" name="Picture 2" descr="Logo of the EPSRC, the Engineering and Physical Sciences Research Council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80" y="2081344"/>
            <a:ext cx="3012409" cy="7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 userDrawn="1"/>
        </p:nvSpPr>
        <p:spPr>
          <a:xfrm>
            <a:off x="515938" y="2081344"/>
            <a:ext cx="7180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284661"/>
                </a:solidFill>
              </a:rPr>
              <a:t>Thanks and 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15637107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6413" y="6450298"/>
            <a:ext cx="9043987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06C497-A4DC-417A-A8B2-5BC609861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9588" y="1053410"/>
            <a:ext cx="10417175" cy="793863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  <a:lvl2pPr>
              <a:defRPr/>
            </a:lvl2pPr>
            <a:lvl3pPr>
              <a:defRPr/>
            </a:lvl3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DE5B5B-C0F3-48BF-85D7-A5B05B4A32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9588" y="2041525"/>
            <a:ext cx="10417175" cy="3621088"/>
          </a:xfrm>
        </p:spPr>
        <p:txBody>
          <a:bodyPr/>
          <a:lstStyle>
            <a:lvl1pPr>
              <a:defRPr sz="1050" b="0"/>
            </a:lvl1pPr>
          </a:lstStyle>
          <a:p>
            <a:pPr lvl="0"/>
            <a:r>
              <a:rPr lang="en-US" dirty="0"/>
              <a:t>Data content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788064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at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769" y="6412061"/>
            <a:ext cx="6050376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06C497-A4DC-417A-A8B2-5BC609861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87634" y="1053410"/>
            <a:ext cx="6039130" cy="793863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DE5B5B-C0F3-48BF-85D7-A5B05B4A32A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887634" y="2041525"/>
            <a:ext cx="6039129" cy="3621088"/>
          </a:xfrm>
        </p:spPr>
        <p:txBody>
          <a:bodyPr/>
          <a:lstStyle>
            <a:lvl1pPr>
              <a:defRPr sz="1050" b="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Data content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049D2-C2DF-4525-BDD8-4E6EBC2B5D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6769" y="1053410"/>
            <a:ext cx="3577585" cy="4922808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3200">
                <a:solidFill>
                  <a:srgbClr val="284661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10543305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D049D2-C2DF-4525-BDD8-4E6EBC2B5D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701838" y="1965330"/>
            <a:ext cx="3224925" cy="3826164"/>
          </a:xfrm>
        </p:spPr>
        <p:txBody>
          <a:bodyPr/>
          <a:lstStyle>
            <a:lvl1pPr>
              <a:lnSpc>
                <a:spcPct val="90000"/>
              </a:lnSpc>
              <a:spcAft>
                <a:spcPts val="800"/>
              </a:spcAft>
              <a:defRPr sz="3200">
                <a:solidFill>
                  <a:srgbClr val="284661"/>
                </a:solidFill>
              </a:defRPr>
            </a:lvl1pPr>
            <a:lvl2pPr>
              <a:spcBef>
                <a:spcPts val="0"/>
              </a:spcBef>
              <a:defRPr>
                <a:solidFill>
                  <a:srgbClr val="284661"/>
                </a:solidFill>
              </a:defRPr>
            </a:lvl2pPr>
            <a:lvl3pPr marL="0" indent="0">
              <a:buNone/>
              <a:defRPr>
                <a:solidFill>
                  <a:srgbClr val="284661"/>
                </a:solidFill>
              </a:defRPr>
            </a:lvl3pPr>
            <a:lvl4pPr marL="179388" indent="-179388">
              <a:buFont typeface="Arial" panose="020B0604020202020204" pitchFamily="34" charset="0"/>
              <a:buChar char="•"/>
              <a:defRPr sz="1400">
                <a:solidFill>
                  <a:srgbClr val="284661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 dirty="0"/>
              <a:t>Edit Master </a:t>
            </a:r>
            <a:br>
              <a:rPr lang="en-US" dirty="0"/>
            </a:br>
            <a:r>
              <a:rPr lang="en-US" dirty="0"/>
              <a:t>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BAE206F3-C0B6-4852-B385-BE04194DB4BB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517525" y="1801813"/>
            <a:ext cx="6630988" cy="36941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/>
              <a:t>Click icon to add media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6121736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E0E9-8C48-4347-A5E1-5C5BBCC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Media Placeholder 7">
            <a:extLst>
              <a:ext uri="{FF2B5EF4-FFF2-40B4-BE49-F238E27FC236}">
                <a16:creationId xmlns:a16="http://schemas.microsoft.com/office/drawing/2014/main" id="{997898DA-A52D-4418-B672-155105DDB043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1079501" y="1042988"/>
            <a:ext cx="10096500" cy="5116512"/>
          </a:xfrm>
        </p:spPr>
        <p:txBody>
          <a:bodyPr/>
          <a:lstStyle/>
          <a:p>
            <a:r>
              <a:rPr lang="en-US"/>
              <a:t>Click icon to add media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3693549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E0E9-8C48-4347-A5E1-5C5BBCC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0EDFDEC-A6A5-43CB-8F51-12CA762B79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34988" y="1238250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B28E39D-B16C-4EFA-B9BE-4B2F4AE95A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340514" y="1238250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Picture Placeholder 6">
            <a:extLst>
              <a:ext uri="{FF2B5EF4-FFF2-40B4-BE49-F238E27FC236}">
                <a16:creationId xmlns:a16="http://schemas.microsoft.com/office/drawing/2014/main" id="{256AE52C-B362-4832-A02A-A193ACECC47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46040" y="1238250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Picture Placeholder 6">
            <a:extLst>
              <a:ext uri="{FF2B5EF4-FFF2-40B4-BE49-F238E27FC236}">
                <a16:creationId xmlns:a16="http://schemas.microsoft.com/office/drawing/2014/main" id="{3D733867-34D2-415F-B63F-CBA396B6225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34988" y="3717175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8D8AAC42-1A33-4AEE-A0A2-84610A056E6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340514" y="3717175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FBA4258E-1FCE-49EE-80D2-12B98D8EA90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6040" y="3717175"/>
            <a:ext cx="3492500" cy="2363788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280760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A50B4-0EE2-024C-A441-93227D345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DFE0E9-8C48-4347-A5E1-5C5BBCCF8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105420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2846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3F76-A835-A549-9E6A-54675143A6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527" y="1043273"/>
            <a:ext cx="8347338" cy="2387600"/>
          </a:xfrm>
        </p:spPr>
        <p:txBody>
          <a:bodyPr anchor="b"/>
          <a:lstStyle>
            <a:lvl1pPr algn="l">
              <a:defRPr sz="4000" b="1" i="0">
                <a:solidFill>
                  <a:schemeClr val="bg1"/>
                </a:solidFill>
                <a:latin typeface="Derailed" panose="020B0503030101060003" pitchFamily="34" charset="77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078" y="3525397"/>
            <a:ext cx="8325080" cy="1591909"/>
          </a:xfrm>
        </p:spPr>
        <p:txBody>
          <a:bodyPr/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1DBE8-9384-194E-8247-99FB7E2E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0785" y="6059277"/>
            <a:ext cx="2743200" cy="27484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 i="0">
                <a:solidFill>
                  <a:schemeClr val="bg1"/>
                </a:solidFill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CB00-976E-5D4E-82A5-E1C4CF9F4F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1322" y="381297"/>
            <a:ext cx="1739241" cy="5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64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48" b="46582"/>
          <a:stretch/>
        </p:blipFill>
        <p:spPr>
          <a:xfrm>
            <a:off x="7297259" y="1525873"/>
            <a:ext cx="4884910" cy="5317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573F76-A835-A549-9E6A-54675143A66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8527" y="1043273"/>
            <a:ext cx="7762373" cy="2387600"/>
          </a:xfrm>
        </p:spPr>
        <p:txBody>
          <a:bodyPr anchor="b"/>
          <a:lstStyle>
            <a:lvl1pPr algn="l">
              <a:defRPr sz="4000" b="1" i="0">
                <a:solidFill>
                  <a:srgbClr val="284661"/>
                </a:solidFill>
                <a:latin typeface="Derailed" panose="020B0503030101060003" pitchFamily="34" charset="77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856F2F-4FE7-B44D-97AA-C9C9EBABF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078" y="3525397"/>
            <a:ext cx="6633122" cy="1591909"/>
          </a:xfrm>
        </p:spPr>
        <p:txBody>
          <a:bodyPr/>
          <a:lstStyle>
            <a:lvl1pPr marL="0" indent="0" algn="l">
              <a:buNone/>
              <a:defRPr sz="2000" b="0">
                <a:solidFill>
                  <a:srgbClr val="28466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D1DBE8-9384-194E-8247-99FB7E2E5E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0785" y="6059277"/>
            <a:ext cx="2743200" cy="27484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1400" b="0" i="0">
                <a:solidFill>
                  <a:srgbClr val="284661"/>
                </a:solidFill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11CB00-976E-5D4E-82A5-E1C4CF9F4F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62229" y="487936"/>
            <a:ext cx="1739241" cy="5553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034" y="290835"/>
            <a:ext cx="2329770" cy="123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9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557D6-7A16-F24D-94C0-B75AF5D0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02" y="1079432"/>
            <a:ext cx="11139198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6E8022-3A5C-BE46-8730-1CBF69304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62" y="2012692"/>
            <a:ext cx="11139198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235-F314-6E45-A500-7AD3ED70A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D5B7104-6B9A-4FF3-B209-F13FAE4BE0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6413" y="320675"/>
            <a:ext cx="5665787" cy="306388"/>
          </a:xfrm>
        </p:spPr>
        <p:txBody>
          <a:bodyPr/>
          <a:lstStyle>
            <a:lvl1pPr>
              <a:defRPr sz="2000" b="1" i="0">
                <a:solidFill>
                  <a:srgbClr val="284661"/>
                </a:solidFill>
                <a:latin typeface="Derailed" panose="020B0503030101060003" pitchFamily="34" charset="77"/>
              </a:defRPr>
            </a:lvl1pPr>
          </a:lstStyle>
          <a:p>
            <a:pPr lvl="0"/>
            <a:r>
              <a:rPr lang="en-US" dirty="0"/>
              <a:t>Optional text here.</a:t>
            </a:r>
          </a:p>
        </p:txBody>
      </p:sp>
    </p:spTree>
    <p:extLst>
      <p:ext uri="{BB962C8B-B14F-4D97-AF65-F5344CB8AC3E}">
        <p14:creationId xmlns:p14="http://schemas.microsoft.com/office/powerpoint/2010/main" val="3419595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rgbClr val="2846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539CB-7A63-EC44-A620-242D8E174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618" y="1666177"/>
            <a:ext cx="10126944" cy="1616517"/>
          </a:xfrm>
        </p:spPr>
        <p:txBody>
          <a:bodyPr anchor="b"/>
          <a:lstStyle>
            <a:lvl1pPr>
              <a:defRPr sz="4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7D80D-9A3E-4C4F-9B6A-BF98B3C9D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7619" y="3310403"/>
            <a:ext cx="10126943" cy="1500187"/>
          </a:xfrm>
        </p:spPr>
        <p:txBody>
          <a:bodyPr/>
          <a:lstStyle>
            <a:lvl1pPr marL="0" indent="0">
              <a:buNone/>
              <a:defRPr sz="4200" b="1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64F71-862F-8043-A0F1-C72A86105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51343" y="460022"/>
            <a:ext cx="1739241" cy="5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70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46" y="1356518"/>
            <a:ext cx="5264724" cy="730370"/>
          </a:xfrm>
        </p:spPr>
        <p:txBody>
          <a:bodyPr/>
          <a:lstStyle>
            <a:lvl1pPr>
              <a:defRPr sz="2800"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70" y="2399145"/>
            <a:ext cx="5181600" cy="3826164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 b="1">
                <a:solidFill>
                  <a:srgbClr val="284661"/>
                </a:solidFill>
              </a:defRPr>
            </a:lvl3pPr>
            <a:lvl4pPr marL="180975" indent="-180975">
              <a:buFont typeface="Arial" panose="020B0604020202020204" pitchFamily="34" charset="0"/>
              <a:buChar char="•"/>
              <a:defRPr sz="1400">
                <a:solidFill>
                  <a:srgbClr val="284661"/>
                </a:solidFill>
              </a:defRPr>
            </a:lvl4pPr>
            <a:lvl5pPr marL="361950" indent="-180975">
              <a:defRPr sz="1200"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9DA256-EE1D-423A-AE66-BAFB941209C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350" y="1200149"/>
            <a:ext cx="5181600" cy="5025159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878607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2Bi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3645" y="1356518"/>
            <a:ext cx="11118893" cy="730370"/>
          </a:xfrm>
        </p:spPr>
        <p:txBody>
          <a:bodyPr/>
          <a:lstStyle>
            <a:lvl1pPr>
              <a:defRPr sz="2800"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6770" y="2399145"/>
            <a:ext cx="5181600" cy="3826164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15C197-DB0F-4B81-A926-5BE0BD6F4985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80939" y="2399145"/>
            <a:ext cx="5181600" cy="3826164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1633484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1200" y="2012400"/>
            <a:ext cx="51816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58317-8A9D-3D4C-B6B9-3059AAA224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6344" y="2012400"/>
            <a:ext cx="51816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158690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Narrow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27C8-D336-3940-8744-595B8C9D16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6702" y="1079432"/>
            <a:ext cx="3519236" cy="730370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64E8E-106B-4E40-A501-A63069B7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2012400"/>
            <a:ext cx="3510000" cy="4189412"/>
          </a:xfrm>
        </p:spPr>
        <p:txBody>
          <a:bodyPr/>
          <a:lstStyle>
            <a:lvl1pPr>
              <a:defRPr>
                <a:solidFill>
                  <a:srgbClr val="284661"/>
                </a:solidFill>
              </a:defRPr>
            </a:lvl1pPr>
            <a:lvl2pPr>
              <a:defRPr>
                <a:solidFill>
                  <a:srgbClr val="284661"/>
                </a:solidFill>
              </a:defRPr>
            </a:lvl2pPr>
            <a:lvl3pPr>
              <a:defRPr>
                <a:solidFill>
                  <a:srgbClr val="284661"/>
                </a:solidFill>
              </a:defRPr>
            </a:lvl3pPr>
            <a:lvl4pPr>
              <a:defRPr>
                <a:solidFill>
                  <a:srgbClr val="284661"/>
                </a:solidFill>
              </a:defRPr>
            </a:lvl4pPr>
            <a:lvl5pPr>
              <a:defRPr>
                <a:solidFill>
                  <a:srgbClr val="28466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1E7BD-8BB3-7646-8353-81631AD9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6968C5-7D14-46C2-950B-09F6E4A75F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6413" y="320675"/>
            <a:ext cx="5301957" cy="306388"/>
          </a:xfrm>
        </p:spPr>
        <p:txBody>
          <a:bodyPr/>
          <a:lstStyle>
            <a:lvl1pPr>
              <a:defRPr sz="2000">
                <a:solidFill>
                  <a:srgbClr val="284661"/>
                </a:solidFill>
              </a:defRPr>
            </a:lvl1pPr>
          </a:lstStyle>
          <a:p>
            <a:pPr lvl="0"/>
            <a:r>
              <a:rPr lang="en-US" dirty="0"/>
              <a:t>Optional text here</a:t>
            </a:r>
          </a:p>
        </p:txBody>
      </p:sp>
    </p:spTree>
    <p:extLst>
      <p:ext uri="{BB962C8B-B14F-4D97-AF65-F5344CB8AC3E}">
        <p14:creationId xmlns:p14="http://schemas.microsoft.com/office/powerpoint/2010/main" val="2257814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678BFF-1399-B540-BF04-C8DF2C38C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702" y="897102"/>
            <a:ext cx="8319590" cy="912700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3C1777-07C2-B445-8FF2-86550F08D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9962" y="2012692"/>
            <a:ext cx="8319590" cy="4189412"/>
          </a:xfrm>
          <a:prstGeom prst="rect">
            <a:avLst/>
          </a:prstGeom>
        </p:spPr>
        <p:txBody>
          <a:bodyPr vert="horz" wrap="square" lIns="0" tIns="0" rIns="0" bIns="18000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FCF7CE-F628-E948-A42E-EB813C054A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8" y="6454815"/>
            <a:ext cx="6989618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 b="0" i="0">
                <a:solidFill>
                  <a:schemeClr val="tx1"/>
                </a:solidFill>
                <a:latin typeface="Derailed" panose="020B0503030101060003" pitchFamily="34" charset="77"/>
              </a:defRPr>
            </a:lvl1pPr>
          </a:lstStyle>
          <a:p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47136A-9C68-724A-B15C-FA92927A8A90}"/>
              </a:ext>
            </a:extLst>
          </p:cNvPr>
          <p:cNvCxnSpPr>
            <a:cxnSpLocks/>
          </p:cNvCxnSpPr>
          <p:nvPr userDrawn="1"/>
        </p:nvCxnSpPr>
        <p:spPr>
          <a:xfrm>
            <a:off x="515938" y="6353601"/>
            <a:ext cx="111601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344337-8D4C-214D-A62F-D7752D9F33C8}"/>
              </a:ext>
            </a:extLst>
          </p:cNvPr>
          <p:cNvCxnSpPr>
            <a:cxnSpLocks/>
          </p:cNvCxnSpPr>
          <p:nvPr userDrawn="1"/>
        </p:nvCxnSpPr>
        <p:spPr>
          <a:xfrm>
            <a:off x="515938" y="762082"/>
            <a:ext cx="111601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B1E3994-DDB3-9B4C-ACCD-9CFB5A17B01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208996"/>
            <a:ext cx="1713086" cy="4856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79BC71-F2E1-6445-87AA-6CF204B38C25}"/>
              </a:ext>
            </a:extLst>
          </p:cNvPr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6348052" y="156840"/>
            <a:ext cx="1398587" cy="44656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33B659-642A-A74F-B7F7-B4D7A31AE73A}"/>
              </a:ext>
            </a:extLst>
          </p:cNvPr>
          <p:cNvCxnSpPr/>
          <p:nvPr userDrawn="1"/>
        </p:nvCxnSpPr>
        <p:spPr>
          <a:xfrm>
            <a:off x="9898083" y="180496"/>
            <a:ext cx="0" cy="44656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133B659-642A-A74F-B7F7-B4D7A31AE73A}"/>
              </a:ext>
            </a:extLst>
          </p:cNvPr>
          <p:cNvCxnSpPr/>
          <p:nvPr userDrawn="1"/>
        </p:nvCxnSpPr>
        <p:spPr>
          <a:xfrm>
            <a:off x="8079597" y="180495"/>
            <a:ext cx="0" cy="44656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314" y="156841"/>
            <a:ext cx="1422114" cy="526182"/>
          </a:xfrm>
          <a:prstGeom prst="rect">
            <a:avLst/>
          </a:prstGeom>
        </p:spPr>
      </p:pic>
      <p:pic>
        <p:nvPicPr>
          <p:cNvPr id="2050" name="Picture 2" descr="Logo of the EPSRC, the Engineering and Physical Sciences Research Council"/>
          <p:cNvPicPr>
            <a:picLocks noChangeAspect="1" noChangeArrowheads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0809" y="6416755"/>
            <a:ext cx="1617780" cy="40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46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49" r:id="rId2"/>
    <p:sldLayoutId id="2147483677" r:id="rId3"/>
    <p:sldLayoutId id="2147483650" r:id="rId4"/>
    <p:sldLayoutId id="2147483651" r:id="rId5"/>
    <p:sldLayoutId id="2147483652" r:id="rId6"/>
    <p:sldLayoutId id="2147483660" r:id="rId7"/>
    <p:sldLayoutId id="2147483659" r:id="rId8"/>
    <p:sldLayoutId id="2147483658" r:id="rId9"/>
    <p:sldLayoutId id="2147483662" r:id="rId10"/>
    <p:sldLayoutId id="2147483661" r:id="rId11"/>
    <p:sldLayoutId id="2147483664" r:id="rId12"/>
    <p:sldLayoutId id="2147483678" r:id="rId13"/>
    <p:sldLayoutId id="2147483665" r:id="rId14"/>
    <p:sldLayoutId id="2147483666" r:id="rId15"/>
    <p:sldLayoutId id="2147483667" r:id="rId16"/>
    <p:sldLayoutId id="2147483654" r:id="rId17"/>
    <p:sldLayoutId id="2147483669" r:id="rId18"/>
    <p:sldLayoutId id="2147483668" r:id="rId1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i="0" kern="1200">
          <a:solidFill>
            <a:srgbClr val="284661"/>
          </a:solidFill>
          <a:latin typeface="Derailed" panose="020B0503030101060003" pitchFamily="34" charset="77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2400" b="1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1pPr>
      <a:lvl2pPr marL="3175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tabLst/>
        <a:defRPr sz="24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2pPr>
      <a:lvl3pPr marL="133350" indent="-13335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Char char="•"/>
        <a:tabLst/>
        <a:defRPr sz="24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3pPr>
      <a:lvl4pPr marL="268288" indent="-138113" algn="l" defTabSz="914400" rtl="0" eaLnBrk="1" latinLnBrk="0" hangingPunct="1">
        <a:lnSpc>
          <a:spcPct val="110000"/>
        </a:lnSpc>
        <a:spcBef>
          <a:spcPts val="0"/>
        </a:spcBef>
        <a:buFont typeface="Raleway" panose="020B0503030101060003" pitchFamily="34" charset="0"/>
        <a:buChar char="−"/>
        <a:tabLst/>
        <a:defRPr sz="16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4pPr>
      <a:lvl5pPr marL="446088" indent="-177800" algn="l" defTabSz="914400" rtl="0" eaLnBrk="1" latinLnBrk="0" hangingPunct="1">
        <a:lnSpc>
          <a:spcPct val="110000"/>
        </a:lnSpc>
        <a:spcBef>
          <a:spcPts val="0"/>
        </a:spcBef>
        <a:buFont typeface="Raleway" panose="020B0503030101060003" pitchFamily="34" charset="0"/>
        <a:buChar char="−"/>
        <a:tabLst/>
        <a:defRPr sz="1200" b="0" i="0" kern="1200">
          <a:solidFill>
            <a:srgbClr val="284661"/>
          </a:solidFill>
          <a:latin typeface="Derailed" panose="020B0503030101060003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325" userDrawn="1">
          <p15:clr>
            <a:srgbClr val="F26B43"/>
          </p15:clr>
        </p15:guide>
        <p15:guide id="3" pos="7355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orient="horz" pos="1351" userDrawn="1">
          <p15:clr>
            <a:srgbClr val="F26B43"/>
          </p15:clr>
        </p15:guide>
        <p15:guide id="6" orient="horz" pos="1242" userDrawn="1">
          <p15:clr>
            <a:srgbClr val="F26B43"/>
          </p15:clr>
        </p15:guide>
        <p15:guide id="7" orient="horz" pos="399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0"/>
          </p:nvPr>
        </p:nvSpPr>
        <p:spPr>
          <a:xfrm>
            <a:off x="1870071" y="1685680"/>
            <a:ext cx="8451858" cy="2429627"/>
          </a:xfrm>
          <a:solidFill>
            <a:srgbClr val="284661">
              <a:alpha val="80000"/>
            </a:srgbClr>
          </a:solidFill>
        </p:spPr>
        <p:txBody>
          <a:bodyPr/>
          <a:lstStyle/>
          <a:p>
            <a:pPr algn="ctr"/>
            <a:r>
              <a:rPr lang="en-GB" dirty="0"/>
              <a:t>Satellite Image Manipulation Detection in Generative AI Era</a:t>
            </a:r>
          </a:p>
          <a:p>
            <a:pPr algn="ctr"/>
            <a:r>
              <a:rPr lang="en-GB" sz="1600" dirty="0"/>
              <a:t>Matthew W Chapman, </a:t>
            </a:r>
            <a:r>
              <a:rPr lang="en-GB" sz="1600"/>
              <a:t>Newcastle University</a:t>
            </a:r>
            <a:endParaRPr lang="en-GB" sz="1600" dirty="0"/>
          </a:p>
        </p:txBody>
      </p:sp>
      <p:pic>
        <p:nvPicPr>
          <p:cNvPr id="2" name="Picture 2" descr="AIRBUS Defence &amp; Space (UK) | .ESA Space Solutions">
            <a:extLst>
              <a:ext uri="{FF2B5EF4-FFF2-40B4-BE49-F238E27FC236}">
                <a16:creationId xmlns:a16="http://schemas.microsoft.com/office/drawing/2014/main" id="{4B57F9F5-D1EA-8F91-10C8-7252CD811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80" y="6157930"/>
            <a:ext cx="2015195" cy="70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044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289" y="90089"/>
            <a:ext cx="10037474" cy="730370"/>
          </a:xfrm>
        </p:spPr>
        <p:txBody>
          <a:bodyPr/>
          <a:lstStyle/>
          <a:p>
            <a:r>
              <a:rPr lang="en-GB" dirty="0" err="1"/>
              <a:t>Phantomnet</a:t>
            </a:r>
            <a:r>
              <a:rPr lang="en-GB" dirty="0"/>
              <a:t> Results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3D52F5-68D5-E152-F91D-5333FE5F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910" y="5810481"/>
            <a:ext cx="5066578" cy="85413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0B04FFD-F849-158A-2128-51B1D3A01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994" y="20484548"/>
            <a:ext cx="6701435" cy="13705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7763733-18B8-6ECC-DCDC-0F654937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69476"/>
            <a:ext cx="4407150" cy="44529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7E4D0C9-3263-4C4D-9DBA-2C8F06062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151" y="1057275"/>
            <a:ext cx="4407150" cy="446513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ED443B-E43B-5020-58F2-DE2308414479}"/>
              </a:ext>
            </a:extLst>
          </p:cNvPr>
          <p:cNvSpPr/>
          <p:nvPr/>
        </p:nvSpPr>
        <p:spPr>
          <a:xfrm>
            <a:off x="515938" y="968484"/>
            <a:ext cx="7818437" cy="887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EE245F-AA06-55E2-5FAE-01833E0D7C1E}"/>
              </a:ext>
            </a:extLst>
          </p:cNvPr>
          <p:cNvSpPr/>
          <p:nvPr/>
        </p:nvSpPr>
        <p:spPr>
          <a:xfrm>
            <a:off x="219075" y="1106567"/>
            <a:ext cx="8258175" cy="7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85ED99-676E-9DBC-E73B-15FEF3DA54CC}"/>
              </a:ext>
            </a:extLst>
          </p:cNvPr>
          <p:cNvSpPr/>
          <p:nvPr/>
        </p:nvSpPr>
        <p:spPr>
          <a:xfrm>
            <a:off x="371475" y="2563892"/>
            <a:ext cx="8258175" cy="7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E0D49C-D687-C16D-9C98-19D5A8040FB1}"/>
              </a:ext>
            </a:extLst>
          </p:cNvPr>
          <p:cNvSpPr/>
          <p:nvPr/>
        </p:nvSpPr>
        <p:spPr>
          <a:xfrm>
            <a:off x="371475" y="4039094"/>
            <a:ext cx="8258175" cy="741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723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730" y="189715"/>
            <a:ext cx="10126944" cy="926021"/>
          </a:xfrm>
        </p:spPr>
        <p:txBody>
          <a:bodyPr/>
          <a:lstStyle/>
          <a:p>
            <a:r>
              <a:rPr lang="en-GB" dirty="0"/>
              <a:t>Background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93FA2D-FC7C-E0D3-5CD0-CFB4F1A12A05}"/>
              </a:ext>
            </a:extLst>
          </p:cNvPr>
          <p:cNvSpPr txBox="1"/>
          <p:nvPr/>
        </p:nvSpPr>
        <p:spPr>
          <a:xfrm>
            <a:off x="268448" y="1266738"/>
            <a:ext cx="11618752" cy="620785"/>
          </a:xfrm>
          <a:prstGeom prst="rect">
            <a:avLst/>
          </a:prstGeom>
          <a:solidFill>
            <a:srgbClr val="284661">
              <a:alpha val="90000"/>
            </a:srgbClr>
          </a:solidFill>
        </p:spPr>
        <p:txBody>
          <a:bodyPr vert="horz" wrap="square" lIns="0" tIns="0" rIns="0" bIns="0" rtlCol="0" anchor="b">
            <a:no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AI leveraged manipulated satellite images are an emerging threat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Satellite images are becoming more prevalent in the media and on twitter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Deepfakes have also become more prevalent especially with current conflicts such as the war in Ukraine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600074-4763-0D1A-635D-A9FF04BA8C80}"/>
              </a:ext>
            </a:extLst>
          </p:cNvPr>
          <p:cNvSpPr txBox="1"/>
          <p:nvPr/>
        </p:nvSpPr>
        <p:spPr>
          <a:xfrm>
            <a:off x="698643" y="5085708"/>
            <a:ext cx="3821986" cy="760287"/>
          </a:xfrm>
          <a:prstGeom prst="rect">
            <a:avLst/>
          </a:prstGeom>
          <a:solidFill>
            <a:srgbClr val="284661">
              <a:alpha val="90000"/>
            </a:srgbClr>
          </a:solidFill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Source: Nicholas Gerard Keeley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0F912-270D-2B98-2C2F-C9C7BE5D6DC2}"/>
              </a:ext>
            </a:extLst>
          </p:cNvPr>
          <p:cNvSpPr txBox="1"/>
          <p:nvPr/>
        </p:nvSpPr>
        <p:spPr>
          <a:xfrm>
            <a:off x="6636661" y="5405723"/>
            <a:ext cx="3821986" cy="760287"/>
          </a:xfrm>
          <a:prstGeom prst="rect">
            <a:avLst/>
          </a:prstGeom>
          <a:solidFill>
            <a:srgbClr val="284661">
              <a:alpha val="90000"/>
            </a:srgbClr>
          </a:solidFill>
        </p:spPr>
        <p:txBody>
          <a:bodyPr vert="horz" wrap="square" lIns="0" tIns="0" rIns="0" bIns="0" rtlCol="0" anchor="b">
            <a:noAutofit/>
          </a:bodyPr>
          <a:lstStyle/>
          <a:p>
            <a:r>
              <a:rPr lang="en-GB" dirty="0"/>
              <a:t>Source: BBC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355476-2BAD-F697-68D0-42BE8C872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6661" y="1920466"/>
            <a:ext cx="3421739" cy="3865401"/>
          </a:xfrm>
          <a:prstGeom prst="rect">
            <a:avLst/>
          </a:prstGeom>
        </p:spPr>
      </p:pic>
      <p:pic>
        <p:nvPicPr>
          <p:cNvPr id="2050" name="Picture 2" descr="Genuine President Zelensky photos vs. deepfake screenshot (AI Index... |  Download Scientific Diagram">
            <a:extLst>
              <a:ext uri="{FF2B5EF4-FFF2-40B4-BE49-F238E27FC236}">
                <a16:creationId xmlns:a16="http://schemas.microsoft.com/office/drawing/2014/main" id="{098DE92B-C7E3-4C7B-F574-95093385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48" y="1887523"/>
            <a:ext cx="6368213" cy="357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8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078" y="-1426483"/>
            <a:ext cx="7762373" cy="2387600"/>
          </a:xfrm>
        </p:spPr>
        <p:txBody>
          <a:bodyPr/>
          <a:lstStyle/>
          <a:p>
            <a:r>
              <a:rPr lang="en-GB" dirty="0"/>
              <a:t>Research Gaps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7837" y="1090422"/>
            <a:ext cx="6633122" cy="159190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There are a limited number of datasets publicly available containing AI-Generated satellite imagery.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There are no datasets publicly available containing satellite imagery that has been manipulated using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850181-1559-62C8-E80F-405558EDA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079" y="2592032"/>
            <a:ext cx="2904968" cy="29354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74C75-F30F-6D94-4559-F3D8F9739477}"/>
              </a:ext>
            </a:extLst>
          </p:cNvPr>
          <p:cNvSpPr txBox="1"/>
          <p:nvPr/>
        </p:nvSpPr>
        <p:spPr>
          <a:xfrm>
            <a:off x="809079" y="6061967"/>
            <a:ext cx="3246634" cy="111988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l"/>
            <a:r>
              <a:rPr lang="en-GB" b="0" i="0" dirty="0">
                <a:effectLst/>
                <a:latin typeface="Google Sans"/>
              </a:rPr>
              <a:t>Source: </a:t>
            </a:r>
            <a:r>
              <a:rPr lang="en-GB" dirty="0">
                <a:latin typeface="Google Sans"/>
              </a:rPr>
              <a:t>B</a:t>
            </a:r>
            <a:r>
              <a:rPr lang="en-GB" b="0" i="0" dirty="0">
                <a:effectLst/>
                <a:latin typeface="Google Sans"/>
              </a:rPr>
              <a:t>o </a:t>
            </a:r>
            <a:r>
              <a:rPr lang="en-GB" dirty="0">
                <a:latin typeface="Google Sans"/>
              </a:rPr>
              <a:t>Z</a:t>
            </a:r>
            <a:r>
              <a:rPr lang="en-GB" b="0" i="0" dirty="0">
                <a:effectLst/>
                <a:latin typeface="Google Sans"/>
              </a:rPr>
              <a:t>hao-Deep fake geography? When geospatial data encounter Artificial Intelligence-2020</a:t>
            </a:r>
          </a:p>
          <a:p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1AFCD1-E00B-9629-6221-1152D40E5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143" y="2592032"/>
            <a:ext cx="2925714" cy="29354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E58803-E40B-A322-4494-652315710A67}"/>
              </a:ext>
            </a:extLst>
          </p:cNvPr>
          <p:cNvSpPr txBox="1"/>
          <p:nvPr/>
        </p:nvSpPr>
        <p:spPr>
          <a:xfrm>
            <a:off x="4472683" y="5546548"/>
            <a:ext cx="3246634" cy="1119883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/>
          <a:p>
            <a:pPr algn="l"/>
            <a:r>
              <a:rPr lang="en-GB" b="0" i="0" dirty="0">
                <a:effectLst/>
                <a:latin typeface="Google Sans"/>
              </a:rPr>
              <a:t>Created Using Diffusionsat-2024</a:t>
            </a:r>
          </a:p>
          <a:p>
            <a:br>
              <a:rPr lang="en-GB" b="0" i="0" dirty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38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Manipulation System-</a:t>
            </a:r>
            <a:r>
              <a:rPr lang="en-GB" dirty="0" err="1"/>
              <a:t>EarthEdit</a:t>
            </a:r>
            <a:r>
              <a:rPr lang="en-GB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6AB79D-8EFF-95FF-C601-C1EFAC173C8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54284" y="2628952"/>
            <a:ext cx="2474666" cy="2619323"/>
          </a:xfrm>
          <a:prstGeom prst="rect">
            <a:avLst/>
          </a:prstGeom>
          <a:ln w="0">
            <a:noFill/>
          </a:ln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47B5B5-3E94-9004-5B3E-23ACF4A7F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492362-2465-DF1F-A6D8-775C09AD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193" y="2062512"/>
            <a:ext cx="7861610" cy="418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8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Pristine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MLRSNet</a:t>
            </a:r>
            <a:r>
              <a:rPr lang="en-GB" dirty="0"/>
              <a:t> was utilized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From a mixture of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Includes ultra-high-resolution satellite imagery such as GeoEye-1, WorldView-1, WorldView-2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74291C-C908-2CAA-CDF9-07CCE90B2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5422" y="960505"/>
            <a:ext cx="5067727" cy="25147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0FCF0C-6799-256F-5CB1-0A1913CEC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21" y="3429000"/>
            <a:ext cx="5067727" cy="251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4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Mask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8645" y="2086888"/>
            <a:ext cx="5181600" cy="38261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Segment Anything (SAM) was used to create the mask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Controls were implemented, these varied for each scene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Guessian</a:t>
            </a:r>
            <a:r>
              <a:rPr lang="en-GB" dirty="0"/>
              <a:t> blur was also applied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2B2ECA-5310-6207-E639-07A1E2A0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133" y="2282224"/>
            <a:ext cx="6805867" cy="22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2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Inpainting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2022962"/>
            <a:ext cx="5181600" cy="418941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err="1"/>
              <a:t>Runwayml</a:t>
            </a:r>
            <a:r>
              <a:rPr lang="en-GB" dirty="0"/>
              <a:t>/stable-diffusion-inpainting1.5 was utilized for inpainting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Prompts were selected at random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E9F4F6-5D60-F314-C4BA-EC53D3057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503" y="1439178"/>
            <a:ext cx="7616497" cy="443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74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701" y="627063"/>
            <a:ext cx="5751223" cy="730370"/>
          </a:xfrm>
        </p:spPr>
        <p:txBody>
          <a:bodyPr/>
          <a:lstStyle/>
          <a:p>
            <a:r>
              <a:rPr lang="en-GB" dirty="0"/>
              <a:t>Dataset Generation Results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DA1D326-D637-1C3C-1B68-80A75DF3F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649" y="1663821"/>
            <a:ext cx="6708204" cy="33287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B813BF6-FEB0-F149-5418-930188E3D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" y="1663821"/>
            <a:ext cx="5585009" cy="333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5938" y="617590"/>
            <a:ext cx="9837448" cy="730370"/>
          </a:xfrm>
        </p:spPr>
        <p:txBody>
          <a:bodyPr/>
          <a:lstStyle/>
          <a:p>
            <a:r>
              <a:rPr lang="en-GB" dirty="0"/>
              <a:t>Detection System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 descr="A diagram of a computer&#10;&#10;Description automatically generated">
            <a:extLst>
              <a:ext uri="{FF2B5EF4-FFF2-40B4-BE49-F238E27FC236}">
                <a16:creationId xmlns:a16="http://schemas.microsoft.com/office/drawing/2014/main" id="{6E5D73D3-D184-2828-E7B8-FC2AFE759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391" y="1644875"/>
            <a:ext cx="5204039" cy="470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04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ewcastle University">
      <a:dk1>
        <a:srgbClr val="000000"/>
      </a:dk1>
      <a:lt1>
        <a:srgbClr val="FFFFFF"/>
      </a:lt1>
      <a:dk2>
        <a:srgbClr val="00B2A9"/>
      </a:dk2>
      <a:lt2>
        <a:srgbClr val="E7E6E6"/>
      </a:lt2>
      <a:accent1>
        <a:srgbClr val="93509E"/>
      </a:accent1>
      <a:accent2>
        <a:srgbClr val="4060AF"/>
      </a:accent2>
      <a:accent3>
        <a:srgbClr val="FF5416"/>
      </a:accent3>
      <a:accent4>
        <a:srgbClr val="FDC82F"/>
      </a:accent4>
      <a:accent5>
        <a:srgbClr val="00A9E0"/>
      </a:accent5>
      <a:accent6>
        <a:srgbClr val="CF0071"/>
      </a:accent6>
      <a:hlink>
        <a:srgbClr val="4060AF"/>
      </a:hlink>
      <a:folHlink>
        <a:srgbClr val="93509E"/>
      </a:folHlink>
    </a:clrScheme>
    <a:fontScheme name="Newcastle University">
      <a:majorFont>
        <a:latin typeface="Derailed Bold"/>
        <a:ea typeface=""/>
        <a:cs typeface=""/>
      </a:majorFont>
      <a:minorFont>
        <a:latin typeface="Derail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solidFill>
          <a:srgbClr val="284661">
            <a:alpha val="90000"/>
          </a:srgbClr>
        </a:solidFill>
      </a:spPr>
      <a:bodyPr vert="horz" wrap="square" lIns="0" tIns="0" rIns="0" bIns="0" rtlCol="0" anchor="b">
        <a:no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andard TEMPLATE June 2019" id="{8EC18154-7EAC-4EE0-BDD2-5A5609FA1542}" vid="{D0AA3E35-6780-44C0-BD3E-14F382D2A95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0DF8AFFC670024EAB08907C0279F7C9" ma:contentTypeVersion="8" ma:contentTypeDescription="Create a new document." ma:contentTypeScope="" ma:versionID="f4a9b69352900741310db4a37f602dcd">
  <xsd:schema xmlns:xsd="http://www.w3.org/2001/XMLSchema" xmlns:xs="http://www.w3.org/2001/XMLSchema" xmlns:p="http://schemas.microsoft.com/office/2006/metadata/properties" xmlns:ns2="eca85961-7c72-4f38-bc78-6229f52574f1" xmlns:ns3="6310dc5c-fcd8-47f8-ac2a-e60e29561ea6" targetNamespace="http://schemas.microsoft.com/office/2006/metadata/properties" ma:root="true" ma:fieldsID="95e83ded1b1cb68653632872e3762cf4" ns2:_="" ns3:_="">
    <xsd:import namespace="eca85961-7c72-4f38-bc78-6229f52574f1"/>
    <xsd:import namespace="6310dc5c-fcd8-47f8-ac2a-e60e29561e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a85961-7c72-4f38-bc78-6229f52574f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10dc5c-fcd8-47f8-ac2a-e60e29561ea6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1FA10D-0A45-48A9-83B5-CC59ABD9D55C}">
  <ds:schemaRefs>
    <ds:schemaRef ds:uri="http://schemas.microsoft.com/office/2006/metadata/properties"/>
    <ds:schemaRef ds:uri="http://schemas.microsoft.com/office/2006/documentManagement/types"/>
    <ds:schemaRef ds:uri="6310dc5c-fcd8-47f8-ac2a-e60e29561ea6"/>
    <ds:schemaRef ds:uri="http://purl.org/dc/terms/"/>
    <ds:schemaRef ds:uri="eca85961-7c72-4f38-bc78-6229f52574f1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851D437-5E86-466D-B00B-5337370C4D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a85961-7c72-4f38-bc78-6229f52574f1"/>
    <ds:schemaRef ds:uri="6310dc5c-fcd8-47f8-ac2a-e60e29561e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7805CFF-1F7B-42DD-85B8-0AA7F0F70A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66556_LF Jan 20</Template>
  <TotalTime>1843</TotalTime>
  <Words>181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Derailed</vt:lpstr>
      <vt:lpstr>Google Sans</vt:lpstr>
      <vt:lpstr>Raleway</vt:lpstr>
      <vt:lpstr>Office Theme</vt:lpstr>
      <vt:lpstr>PowerPoint Presentation</vt:lpstr>
      <vt:lpstr>Background</vt:lpstr>
      <vt:lpstr>Research Gaps</vt:lpstr>
      <vt:lpstr>Image Manipulation System-EarthEdit </vt:lpstr>
      <vt:lpstr>Pristine Dataset</vt:lpstr>
      <vt:lpstr>Mask Generation</vt:lpstr>
      <vt:lpstr>Inpainting </vt:lpstr>
      <vt:lpstr>Dataset Generation Results</vt:lpstr>
      <vt:lpstr>Detection System</vt:lpstr>
      <vt:lpstr>Phantomnet Results</vt:lpstr>
    </vt:vector>
  </TitlesOfParts>
  <Manager/>
  <Company>Newcastle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subject/>
  <dc:creator>Deborah Atkinson</dc:creator>
  <cp:keywords/>
  <dc:description>colin@sifx.net</dc:description>
  <cp:lastModifiedBy>Matthew Chapman (PGR)</cp:lastModifiedBy>
  <cp:revision>21</cp:revision>
  <dcterms:created xsi:type="dcterms:W3CDTF">2020-01-06T16:17:09Z</dcterms:created>
  <dcterms:modified xsi:type="dcterms:W3CDTF">2024-09-17T13:22:53Z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wner">
    <vt:lpwstr>colin@sifx.net</vt:lpwstr>
  </property>
  <property fmtid="{D5CDD505-2E9C-101B-9397-08002B2CF9AE}" pid="3" name="ContentTypeId">
    <vt:lpwstr>0x01010080DF8AFFC670024EAB08907C0279F7C9</vt:lpwstr>
  </property>
</Properties>
</file>